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3" r:id="rId4"/>
    <p:sldId id="266" r:id="rId5"/>
    <p:sldId id="258" r:id="rId6"/>
    <p:sldId id="259" r:id="rId7"/>
    <p:sldId id="279" r:id="rId8"/>
    <p:sldId id="260" r:id="rId9"/>
    <p:sldId id="261" r:id="rId10"/>
    <p:sldId id="263" r:id="rId11"/>
    <p:sldId id="264" r:id="rId12"/>
    <p:sldId id="262" r:id="rId13"/>
    <p:sldId id="299" r:id="rId14"/>
    <p:sldId id="274" r:id="rId15"/>
    <p:sldId id="295" r:id="rId16"/>
    <p:sldId id="296" r:id="rId17"/>
    <p:sldId id="276" r:id="rId18"/>
    <p:sldId id="297" r:id="rId19"/>
    <p:sldId id="298" r:id="rId20"/>
    <p:sldId id="281" r:id="rId21"/>
    <p:sldId id="282" r:id="rId22"/>
    <p:sldId id="283" r:id="rId23"/>
    <p:sldId id="284" r:id="rId24"/>
    <p:sldId id="286" r:id="rId25"/>
    <p:sldId id="294" r:id="rId26"/>
    <p:sldId id="287" r:id="rId27"/>
    <p:sldId id="288" r:id="rId28"/>
    <p:sldId id="290" r:id="rId29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>
        <p:scale>
          <a:sx n="78" d="100"/>
          <a:sy n="78" d="100"/>
        </p:scale>
        <p:origin x="-1565" y="-18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254D-7816-4A44-B7F6-7EC1EDE73433}" type="datetimeFigureOut">
              <a:rPr lang="hr-HR" smtClean="0"/>
              <a:t>29.8.2023.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A31A-2EEE-4935-92D4-78C7F8CE34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4840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254D-7816-4A44-B7F6-7EC1EDE73433}" type="datetimeFigureOut">
              <a:rPr lang="hr-HR" smtClean="0"/>
              <a:t>29.8.2023.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A31A-2EEE-4935-92D4-78C7F8CE34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627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254D-7816-4A44-B7F6-7EC1EDE73433}" type="datetimeFigureOut">
              <a:rPr lang="hr-HR" smtClean="0"/>
              <a:t>29.8.2023.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A31A-2EEE-4935-92D4-78C7F8CE34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931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254D-7816-4A44-B7F6-7EC1EDE73433}" type="datetimeFigureOut">
              <a:rPr lang="hr-HR" smtClean="0"/>
              <a:t>29.8.2023.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A31A-2EEE-4935-92D4-78C7F8CE34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385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254D-7816-4A44-B7F6-7EC1EDE73433}" type="datetimeFigureOut">
              <a:rPr lang="hr-HR" smtClean="0"/>
              <a:t>29.8.2023.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A31A-2EEE-4935-92D4-78C7F8CE34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101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254D-7816-4A44-B7F6-7EC1EDE73433}" type="datetimeFigureOut">
              <a:rPr lang="hr-HR" smtClean="0"/>
              <a:t>29.8.2023.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A31A-2EEE-4935-92D4-78C7F8CE34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8659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254D-7816-4A44-B7F6-7EC1EDE73433}" type="datetimeFigureOut">
              <a:rPr lang="hr-HR" smtClean="0"/>
              <a:t>29.8.2023.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A31A-2EEE-4935-92D4-78C7F8CE34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15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254D-7816-4A44-B7F6-7EC1EDE73433}" type="datetimeFigureOut">
              <a:rPr lang="hr-HR" smtClean="0"/>
              <a:t>29.8.2023.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A31A-2EEE-4935-92D4-78C7F8CE34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0480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254D-7816-4A44-B7F6-7EC1EDE73433}" type="datetimeFigureOut">
              <a:rPr lang="hr-HR" smtClean="0"/>
              <a:t>29.8.2023.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A31A-2EEE-4935-92D4-78C7F8CE34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776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254D-7816-4A44-B7F6-7EC1EDE73433}" type="datetimeFigureOut">
              <a:rPr lang="hr-HR" smtClean="0"/>
              <a:t>29.8.2023.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A31A-2EEE-4935-92D4-78C7F8CE34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23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5254D-7816-4A44-B7F6-7EC1EDE73433}" type="datetimeFigureOut">
              <a:rPr lang="hr-HR" smtClean="0"/>
              <a:t>29.8.2023.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A31A-2EEE-4935-92D4-78C7F8CE34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5309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5254D-7816-4A44-B7F6-7EC1EDE73433}" type="datetimeFigureOut">
              <a:rPr lang="hr-HR" smtClean="0"/>
              <a:t>29.8.2023.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FA31A-2EEE-4935-92D4-78C7F8CE34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931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f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4731401" cy="6858000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5427151" y="332656"/>
            <a:ext cx="380103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b="1" dirty="0" smtClean="0">
                <a:solidFill>
                  <a:srgbClr val="002060"/>
                </a:solidFill>
              </a:rPr>
              <a:t>Optička umjetnost</a:t>
            </a:r>
          </a:p>
          <a:p>
            <a:pPr algn="ctr"/>
            <a:endParaRPr lang="hr-HR" sz="4400" b="1" dirty="0" smtClean="0">
              <a:solidFill>
                <a:srgbClr val="002060"/>
              </a:solidFill>
            </a:endParaRPr>
          </a:p>
          <a:p>
            <a:pPr algn="ctr"/>
            <a:endParaRPr lang="hr-HR" sz="4400" b="1" dirty="0">
              <a:solidFill>
                <a:srgbClr val="002060"/>
              </a:solidFill>
            </a:endParaRPr>
          </a:p>
          <a:p>
            <a:pPr algn="ctr"/>
            <a:r>
              <a:rPr lang="hr-HR" sz="4400" b="1" dirty="0" smtClean="0">
                <a:solidFill>
                  <a:srgbClr val="002060"/>
                </a:solidFill>
              </a:rPr>
              <a:t> </a:t>
            </a:r>
            <a:r>
              <a:rPr lang="hr-HR" sz="3200" b="1" i="1" dirty="0" err="1">
                <a:solidFill>
                  <a:srgbClr val="FF0000"/>
                </a:solidFill>
              </a:rPr>
              <a:t>A</a:t>
            </a:r>
            <a:r>
              <a:rPr lang="hr-HR" sz="3200" b="1" i="1" dirty="0" err="1" smtClean="0">
                <a:solidFill>
                  <a:srgbClr val="FF0000"/>
                </a:solidFill>
              </a:rPr>
              <a:t>rt</a:t>
            </a:r>
            <a:r>
              <a:rPr lang="hr-HR" sz="3200" b="1" i="1" dirty="0" smtClean="0">
                <a:solidFill>
                  <a:srgbClr val="FF0000"/>
                </a:solidFill>
              </a:rPr>
              <a:t> </a:t>
            </a:r>
            <a:r>
              <a:rPr lang="hr-HR" sz="3200" b="1" i="1" dirty="0" smtClean="0">
                <a:solidFill>
                  <a:srgbClr val="FF0000"/>
                </a:solidFill>
              </a:rPr>
              <a:t>terapeutsko izražavanje </a:t>
            </a:r>
            <a:r>
              <a:rPr lang="hr-HR" sz="3200" b="1" i="1" dirty="0" smtClean="0">
                <a:solidFill>
                  <a:srgbClr val="FF0000"/>
                </a:solidFill>
              </a:rPr>
              <a:t>i kreativno poduzetništvo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5441293" y="5589240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Slaven Jurić</a:t>
            </a:r>
            <a:r>
              <a:rPr lang="hr-HR" dirty="0" smtClean="0"/>
              <a:t>, </a:t>
            </a:r>
            <a:r>
              <a:rPr lang="hr-HR" i="1" dirty="0"/>
              <a:t>u</a:t>
            </a:r>
            <a:r>
              <a:rPr lang="hr-HR" i="1" dirty="0" smtClean="0"/>
              <a:t>čitelj </a:t>
            </a:r>
            <a:r>
              <a:rPr lang="hr-HR" i="1" dirty="0" smtClean="0"/>
              <a:t>mentor likovne kulture, </a:t>
            </a:r>
            <a:r>
              <a:rPr lang="hr-HR" dirty="0" smtClean="0"/>
              <a:t>OŠ </a:t>
            </a:r>
            <a:r>
              <a:rPr lang="hr-HR" dirty="0" err="1" smtClean="0"/>
              <a:t>Kustošija</a:t>
            </a:r>
            <a:r>
              <a:rPr lang="hr-HR" dirty="0" smtClean="0"/>
              <a:t>,  Zagreb</a:t>
            </a:r>
          </a:p>
          <a:p>
            <a:endParaRPr lang="hr-HR" dirty="0" smtClean="0"/>
          </a:p>
          <a:p>
            <a:r>
              <a:rPr lang="hr-HR" dirty="0" smtClean="0"/>
              <a:t>Kolovoz , 2023.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0346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66484"/>
            <a:ext cx="8342272" cy="468684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09" y="678114"/>
            <a:ext cx="8352928" cy="5408521"/>
          </a:xfrm>
          <a:prstGeom prst="rect">
            <a:avLst/>
          </a:prstGeom>
        </p:spPr>
      </p:pic>
      <p:cxnSp>
        <p:nvCxnSpPr>
          <p:cNvPr id="7" name="Ravni poveznik 6"/>
          <p:cNvCxnSpPr/>
          <p:nvPr/>
        </p:nvCxnSpPr>
        <p:spPr>
          <a:xfrm>
            <a:off x="899592" y="5661248"/>
            <a:ext cx="2736304" cy="720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Ravni poveznik 8"/>
          <p:cNvCxnSpPr/>
          <p:nvPr/>
        </p:nvCxnSpPr>
        <p:spPr>
          <a:xfrm>
            <a:off x="3635896" y="5733256"/>
            <a:ext cx="4392488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10"/>
          <p:cNvCxnSpPr/>
          <p:nvPr/>
        </p:nvCxnSpPr>
        <p:spPr>
          <a:xfrm>
            <a:off x="899592" y="1268760"/>
            <a:ext cx="7128792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niOkvir 11"/>
          <p:cNvSpPr txBox="1"/>
          <p:nvPr/>
        </p:nvSpPr>
        <p:spPr>
          <a:xfrm>
            <a:off x="1043608" y="6086635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    </a:t>
            </a:r>
            <a:r>
              <a:rPr lang="hr-HR" sz="2400" b="1" dirty="0" smtClean="0">
                <a:solidFill>
                  <a:srgbClr val="FF0000"/>
                </a:solidFill>
              </a:rPr>
              <a:t>MINOR   (a)               :                   MAJOR    (b</a:t>
            </a:r>
            <a:r>
              <a:rPr lang="hr-HR" sz="2400" dirty="0" smtClean="0">
                <a:solidFill>
                  <a:srgbClr val="FF0000"/>
                </a:solidFill>
              </a:rPr>
              <a:t>)</a:t>
            </a:r>
            <a:endParaRPr lang="hr-HR" sz="2400" dirty="0">
              <a:solidFill>
                <a:srgbClr val="FF0000"/>
              </a:solidFill>
            </a:endParaRPr>
          </a:p>
        </p:txBody>
      </p:sp>
      <p:sp>
        <p:nvSpPr>
          <p:cNvPr id="13" name="TekstniOkvir 12"/>
          <p:cNvSpPr txBox="1"/>
          <p:nvPr/>
        </p:nvSpPr>
        <p:spPr>
          <a:xfrm>
            <a:off x="755576" y="678114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solidFill>
                  <a:srgbClr val="FF0000"/>
                </a:solidFill>
              </a:rPr>
              <a:t>MAJOR: CJELINA </a:t>
            </a:r>
            <a:endParaRPr lang="hr-HR" sz="3200" b="1" dirty="0">
              <a:solidFill>
                <a:srgbClr val="FF0000"/>
              </a:solidFill>
            </a:endParaRPr>
          </a:p>
        </p:txBody>
      </p:sp>
      <p:sp>
        <p:nvSpPr>
          <p:cNvPr id="14" name="TekstniOkvir 13"/>
          <p:cNvSpPr txBox="1"/>
          <p:nvPr/>
        </p:nvSpPr>
        <p:spPr>
          <a:xfrm>
            <a:off x="323527" y="116632"/>
            <a:ext cx="2017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   A:B=B: (A+B)         </a:t>
            </a:r>
            <a:endParaRPr lang="hr-HR" sz="2400" b="1" dirty="0"/>
          </a:p>
        </p:txBody>
      </p:sp>
      <p:sp>
        <p:nvSpPr>
          <p:cNvPr id="16" name="TekstniOkvir 15"/>
          <p:cNvSpPr txBox="1"/>
          <p:nvPr/>
        </p:nvSpPr>
        <p:spPr>
          <a:xfrm>
            <a:off x="2016380" y="116632"/>
            <a:ext cx="4283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             </a:t>
            </a:r>
            <a:r>
              <a:rPr lang="el-GR" sz="2400" b="1" dirty="0" smtClean="0"/>
              <a:t>Φ</a:t>
            </a:r>
            <a:r>
              <a:rPr lang="hr-HR" sz="2400" b="1" dirty="0" smtClean="0"/>
              <a:t>=1,618033989</a:t>
            </a:r>
            <a:r>
              <a:rPr lang="hr-HR" b="1" dirty="0" smtClean="0"/>
              <a:t>….</a:t>
            </a:r>
            <a:endParaRPr lang="hr-HR" b="1" dirty="0"/>
          </a:p>
        </p:txBody>
      </p:sp>
      <p:sp>
        <p:nvSpPr>
          <p:cNvPr id="17" name="TekstniOkvir 16"/>
          <p:cNvSpPr txBox="1"/>
          <p:nvPr/>
        </p:nvSpPr>
        <p:spPr>
          <a:xfrm>
            <a:off x="2915816" y="2492896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kstniOkvir 17"/>
          <p:cNvSpPr txBox="1"/>
          <p:nvPr/>
        </p:nvSpPr>
        <p:spPr>
          <a:xfrm>
            <a:off x="2771800" y="2276872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1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9" name="TekstniOkvir 18"/>
          <p:cNvSpPr txBox="1"/>
          <p:nvPr/>
        </p:nvSpPr>
        <p:spPr>
          <a:xfrm>
            <a:off x="2915816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20" name="TekstniOkvir 19"/>
          <p:cNvSpPr txBox="1"/>
          <p:nvPr/>
        </p:nvSpPr>
        <p:spPr>
          <a:xfrm>
            <a:off x="2555776" y="2276872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solidFill>
                  <a:srgbClr val="FF0000"/>
                </a:solidFill>
              </a:rPr>
              <a:t>2</a:t>
            </a:r>
            <a:endParaRPr lang="hr-HR" sz="3200" b="1" dirty="0">
              <a:solidFill>
                <a:srgbClr val="FF0000"/>
              </a:solidFill>
            </a:endParaRPr>
          </a:p>
        </p:txBody>
      </p:sp>
      <p:sp>
        <p:nvSpPr>
          <p:cNvPr id="21" name="TekstniOkvir 20"/>
          <p:cNvSpPr txBox="1"/>
          <p:nvPr/>
        </p:nvSpPr>
        <p:spPr>
          <a:xfrm>
            <a:off x="2341080" y="2461538"/>
            <a:ext cx="93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dirty="0" smtClean="0"/>
              <a:t> </a:t>
            </a:r>
            <a:r>
              <a:rPr lang="hr-HR" sz="5400" b="1" dirty="0" smtClean="0">
                <a:solidFill>
                  <a:srgbClr val="FF0000"/>
                </a:solidFill>
              </a:rPr>
              <a:t>3</a:t>
            </a:r>
            <a:endParaRPr lang="hr-HR" sz="5400" b="1" dirty="0">
              <a:solidFill>
                <a:srgbClr val="FF0000"/>
              </a:solidFill>
            </a:endParaRPr>
          </a:p>
        </p:txBody>
      </p:sp>
      <p:sp>
        <p:nvSpPr>
          <p:cNvPr id="22" name="TekstniOkvir 21"/>
          <p:cNvSpPr txBox="1"/>
          <p:nvPr/>
        </p:nvSpPr>
        <p:spPr>
          <a:xfrm>
            <a:off x="3100547" y="2492896"/>
            <a:ext cx="535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b="1" dirty="0" smtClean="0">
                <a:solidFill>
                  <a:srgbClr val="FF0000"/>
                </a:solidFill>
              </a:rPr>
              <a:t>5</a:t>
            </a:r>
            <a:endParaRPr lang="hr-HR" sz="5400" b="1" dirty="0">
              <a:solidFill>
                <a:srgbClr val="FF0000"/>
              </a:solidFill>
            </a:endParaRPr>
          </a:p>
        </p:txBody>
      </p:sp>
      <p:sp>
        <p:nvSpPr>
          <p:cNvPr id="23" name="TekstniOkvir 22"/>
          <p:cNvSpPr txBox="1"/>
          <p:nvPr/>
        </p:nvSpPr>
        <p:spPr>
          <a:xfrm>
            <a:off x="2555776" y="1268760"/>
            <a:ext cx="1224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600" b="1" dirty="0" smtClean="0">
                <a:solidFill>
                  <a:srgbClr val="FF0000"/>
                </a:solidFill>
              </a:rPr>
              <a:t>8</a:t>
            </a:r>
            <a:endParaRPr lang="hr-HR" sz="6600" b="1" dirty="0">
              <a:solidFill>
                <a:srgbClr val="FF0000"/>
              </a:solidFill>
            </a:endParaRPr>
          </a:p>
        </p:txBody>
      </p:sp>
      <p:sp>
        <p:nvSpPr>
          <p:cNvPr id="24" name="TekstniOkvir 23"/>
          <p:cNvSpPr txBox="1"/>
          <p:nvPr/>
        </p:nvSpPr>
        <p:spPr>
          <a:xfrm>
            <a:off x="899592" y="1484784"/>
            <a:ext cx="165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0" b="1" dirty="0" smtClean="0">
                <a:solidFill>
                  <a:srgbClr val="FF0000"/>
                </a:solidFill>
              </a:rPr>
              <a:t>13</a:t>
            </a:r>
            <a:endParaRPr lang="hr-HR" sz="8000" b="1" dirty="0">
              <a:solidFill>
                <a:srgbClr val="FF0000"/>
              </a:solidFill>
            </a:endParaRPr>
          </a:p>
        </p:txBody>
      </p:sp>
      <p:sp>
        <p:nvSpPr>
          <p:cNvPr id="25" name="TekstniOkvir 24"/>
          <p:cNvSpPr txBox="1"/>
          <p:nvPr/>
        </p:nvSpPr>
        <p:spPr>
          <a:xfrm>
            <a:off x="899592" y="3416226"/>
            <a:ext cx="3024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800" b="1" dirty="0" smtClean="0">
                <a:solidFill>
                  <a:srgbClr val="FF0000"/>
                </a:solidFill>
              </a:rPr>
              <a:t>   21</a:t>
            </a:r>
            <a:endParaRPr lang="hr-HR" sz="8800" b="1" dirty="0">
              <a:solidFill>
                <a:srgbClr val="FF0000"/>
              </a:solidFill>
            </a:endParaRPr>
          </a:p>
        </p:txBody>
      </p:sp>
      <p:sp>
        <p:nvSpPr>
          <p:cNvPr id="26" name="TekstniOkvir 25"/>
          <p:cNvSpPr txBox="1"/>
          <p:nvPr/>
        </p:nvSpPr>
        <p:spPr>
          <a:xfrm>
            <a:off x="3779912" y="1700808"/>
            <a:ext cx="4608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0" b="1" dirty="0" smtClean="0">
                <a:solidFill>
                  <a:srgbClr val="FF0000"/>
                </a:solidFill>
              </a:rPr>
              <a:t>  34</a:t>
            </a:r>
            <a:r>
              <a:rPr lang="hr-HR" sz="13000" b="1" dirty="0" smtClean="0">
                <a:solidFill>
                  <a:srgbClr val="FF0000"/>
                </a:solidFill>
              </a:rPr>
              <a:t>    </a:t>
            </a:r>
            <a:endParaRPr lang="hr-HR" sz="1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7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   ARITMETIČKI NIZ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59" y="476672"/>
            <a:ext cx="4273224" cy="5832648"/>
          </a:xfrm>
        </p:spPr>
      </p:pic>
      <p:sp>
        <p:nvSpPr>
          <p:cNvPr id="5" name="TekstniOkvir 4"/>
          <p:cNvSpPr txBox="1"/>
          <p:nvPr/>
        </p:nvSpPr>
        <p:spPr>
          <a:xfrm>
            <a:off x="1979712" y="213285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rgbClr val="FF0000"/>
                </a:solidFill>
              </a:rPr>
              <a:t>1</a:t>
            </a:r>
            <a:endParaRPr lang="hr-HR" sz="2400" b="1" dirty="0">
              <a:solidFill>
                <a:srgbClr val="FF0000"/>
              </a:solidFill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2627784" y="2363688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solidFill>
                  <a:srgbClr val="FF0000"/>
                </a:solidFill>
              </a:rPr>
              <a:t>2</a:t>
            </a:r>
            <a:endParaRPr lang="hr-HR" sz="3200" b="1" dirty="0">
              <a:solidFill>
                <a:srgbClr val="FF0000"/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2195736" y="3212976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>
                <a:solidFill>
                  <a:srgbClr val="FF0000"/>
                </a:solidFill>
              </a:rPr>
              <a:t>3</a:t>
            </a:r>
            <a:endParaRPr lang="hr-HR" sz="4000" b="1" dirty="0">
              <a:solidFill>
                <a:srgbClr val="FF0000"/>
              </a:solidFill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3203848" y="1412776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>
                <a:solidFill>
                  <a:srgbClr val="FF0000"/>
                </a:solidFill>
              </a:rPr>
              <a:t>4</a:t>
            </a:r>
            <a:endParaRPr lang="hr-HR" sz="4000" b="1" dirty="0">
              <a:solidFill>
                <a:srgbClr val="FF0000"/>
              </a:solidFill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4089247" cy="5229200"/>
          </a:xfrm>
          <a:prstGeom prst="rect">
            <a:avLst/>
          </a:prstGeom>
        </p:spPr>
      </p:pic>
      <p:sp>
        <p:nvSpPr>
          <p:cNvPr id="10" name="TekstniOkvir 9"/>
          <p:cNvSpPr txBox="1"/>
          <p:nvPr/>
        </p:nvSpPr>
        <p:spPr>
          <a:xfrm>
            <a:off x="467544" y="642595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smtClean="0"/>
              <a:t>Notre Dame</a:t>
            </a:r>
            <a:r>
              <a:rPr lang="hr-HR" dirty="0" smtClean="0"/>
              <a:t>, </a:t>
            </a:r>
            <a:r>
              <a:rPr lang="hr-HR" dirty="0" err="1" smtClean="0"/>
              <a:t>Paris</a:t>
            </a:r>
            <a:r>
              <a:rPr lang="hr-HR" dirty="0" smtClean="0"/>
              <a:t>, 13.-19.st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5136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7344815" cy="6522196"/>
          </a:xfrm>
        </p:spPr>
      </p:pic>
      <p:sp>
        <p:nvSpPr>
          <p:cNvPr id="5" name="TekstniOkvir 4"/>
          <p:cNvSpPr txBox="1"/>
          <p:nvPr/>
        </p:nvSpPr>
        <p:spPr>
          <a:xfrm>
            <a:off x="7020272" y="5301208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Leonardo da Vinci, </a:t>
            </a:r>
            <a:r>
              <a:rPr lang="hr-HR" i="1" dirty="0" err="1" smtClean="0"/>
              <a:t>Vitruvijev</a:t>
            </a:r>
            <a:r>
              <a:rPr lang="hr-HR" i="1" dirty="0" smtClean="0"/>
              <a:t> </a:t>
            </a:r>
            <a:r>
              <a:rPr lang="hr-HR" i="1" dirty="0" err="1" smtClean="0"/>
              <a:t>čovijek</a:t>
            </a:r>
            <a:r>
              <a:rPr lang="hr-HR" i="1" dirty="0" smtClean="0"/>
              <a:t>, </a:t>
            </a:r>
            <a:r>
              <a:rPr lang="hr-HR" dirty="0" smtClean="0"/>
              <a:t>15.st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5083"/>
            <a:ext cx="8676093" cy="6719257"/>
          </a:xfrm>
          <a:prstGeom prst="rect">
            <a:avLst/>
          </a:prstGeom>
        </p:spPr>
      </p:pic>
      <p:cxnSp>
        <p:nvCxnSpPr>
          <p:cNvPr id="8" name="Ravni poveznik 7"/>
          <p:cNvCxnSpPr/>
          <p:nvPr/>
        </p:nvCxnSpPr>
        <p:spPr>
          <a:xfrm flipV="1">
            <a:off x="2123728" y="1916832"/>
            <a:ext cx="0" cy="20162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9"/>
          <p:cNvCxnSpPr/>
          <p:nvPr/>
        </p:nvCxnSpPr>
        <p:spPr>
          <a:xfrm flipV="1">
            <a:off x="2123728" y="476672"/>
            <a:ext cx="0" cy="144016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14"/>
          <p:cNvCxnSpPr/>
          <p:nvPr/>
        </p:nvCxnSpPr>
        <p:spPr>
          <a:xfrm flipV="1">
            <a:off x="1691680" y="3364711"/>
            <a:ext cx="0" cy="56834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 flipV="1">
            <a:off x="1691680" y="2924944"/>
            <a:ext cx="0" cy="439767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18"/>
          <p:cNvCxnSpPr/>
          <p:nvPr/>
        </p:nvCxnSpPr>
        <p:spPr>
          <a:xfrm>
            <a:off x="1115616" y="2204864"/>
            <a:ext cx="792088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20"/>
          <p:cNvCxnSpPr/>
          <p:nvPr/>
        </p:nvCxnSpPr>
        <p:spPr>
          <a:xfrm>
            <a:off x="1907704" y="2204864"/>
            <a:ext cx="432048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65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52128"/>
          </a:xfrm>
        </p:spPr>
        <p:txBody>
          <a:bodyPr/>
          <a:lstStyle/>
          <a:p>
            <a:r>
              <a:rPr lang="hr-HR" dirty="0" smtClean="0"/>
              <a:t>Harmonijski  niz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6912768" cy="5400601"/>
          </a:xfrm>
        </p:spPr>
      </p:pic>
      <p:sp>
        <p:nvSpPr>
          <p:cNvPr id="5" name="TekstniOkvir 4"/>
          <p:cNvSpPr txBox="1"/>
          <p:nvPr/>
        </p:nvSpPr>
        <p:spPr>
          <a:xfrm>
            <a:off x="4211960" y="4941168"/>
            <a:ext cx="1080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 smtClean="0">
                <a:solidFill>
                  <a:srgbClr val="FFFF00"/>
                </a:solidFill>
              </a:rPr>
              <a:t>1</a:t>
            </a:r>
            <a:endParaRPr lang="hr-HR" sz="4400" b="1" dirty="0">
              <a:solidFill>
                <a:srgbClr val="FFFF00"/>
              </a:solidFill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5121713" y="4230099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rgbClr val="FFFF00"/>
                </a:solidFill>
              </a:rPr>
              <a:t>1/2</a:t>
            </a:r>
            <a:endParaRPr lang="hr-HR" sz="2800" b="1" dirty="0">
              <a:solidFill>
                <a:srgbClr val="FFFF00"/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5722579" y="403642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FF00"/>
                </a:solidFill>
              </a:rPr>
              <a:t>1/3</a:t>
            </a:r>
            <a:endParaRPr lang="hr-HR" b="1" dirty="0">
              <a:solidFill>
                <a:srgbClr val="FFFF00"/>
              </a:solidFill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6226868" y="3789040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>
                <a:solidFill>
                  <a:srgbClr val="FFFF00"/>
                </a:solidFill>
              </a:rPr>
              <a:t>¼…</a:t>
            </a:r>
            <a:endParaRPr lang="hr-HR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9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193022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Omjer i razmjer, analogija</a:t>
            </a:r>
            <a:br>
              <a:rPr lang="hr-HR" dirty="0" smtClean="0"/>
            </a:br>
            <a:r>
              <a:rPr lang="hr-HR" b="1" dirty="0" smtClean="0"/>
              <a:t>Harmonijski niz</a:t>
            </a:r>
            <a:r>
              <a:rPr lang="hr-HR" dirty="0" smtClean="0"/>
              <a:t>, 7.r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3168352" cy="297409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99062"/>
            <a:ext cx="4260716" cy="3261355"/>
          </a:xfrm>
          <a:prstGeom prst="rect">
            <a:avLst/>
          </a:prstGeom>
        </p:spPr>
      </p:pic>
      <p:pic>
        <p:nvPicPr>
          <p:cNvPr id="6" name="Rezervirano mjesto sadržaj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94621"/>
            <a:ext cx="3240360" cy="306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5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83" y="3489852"/>
            <a:ext cx="4490864" cy="336814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35887"/>
            <a:ext cx="6771950" cy="4011078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827584" y="4462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 smtClean="0"/>
              <a:t>Op</a:t>
            </a:r>
            <a:r>
              <a:rPr lang="hr-HR" b="1" dirty="0" smtClean="0"/>
              <a:t> </a:t>
            </a:r>
            <a:r>
              <a:rPr lang="hr-HR" b="1" dirty="0" err="1" smtClean="0"/>
              <a:t>art</a:t>
            </a:r>
            <a:r>
              <a:rPr lang="hr-HR" b="1" dirty="0" smtClean="0"/>
              <a:t> </a:t>
            </a:r>
            <a:r>
              <a:rPr lang="hr-HR" dirty="0" smtClean="0"/>
              <a:t>umjetnost </a:t>
            </a:r>
            <a:r>
              <a:rPr lang="hr-HR" dirty="0" err="1"/>
              <a:t>V</a:t>
            </a:r>
            <a:r>
              <a:rPr lang="hr-HR" dirty="0" err="1" smtClean="0"/>
              <a:t>ictora</a:t>
            </a:r>
            <a:r>
              <a:rPr lang="hr-HR" dirty="0" smtClean="0"/>
              <a:t> </a:t>
            </a:r>
            <a:r>
              <a:rPr lang="hr-HR" dirty="0" err="1" smtClean="0"/>
              <a:t>Vasarelya</a:t>
            </a:r>
            <a:r>
              <a:rPr lang="hr-HR" dirty="0" smtClean="0"/>
              <a:t>, posjet muzeju u gradu Pečuhu, Mađarska 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6308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3" y="260648"/>
            <a:ext cx="2238812" cy="226893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88840"/>
            <a:ext cx="2597490" cy="257081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10844"/>
            <a:ext cx="2476872" cy="2167263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179512" y="2636912"/>
            <a:ext cx="295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 V. </a:t>
            </a:r>
            <a:r>
              <a:rPr lang="hr-HR" dirty="0" err="1" smtClean="0"/>
              <a:t>Vasarely</a:t>
            </a:r>
            <a:r>
              <a:rPr lang="hr-HR" dirty="0" smtClean="0"/>
              <a:t>, </a:t>
            </a:r>
            <a:r>
              <a:rPr lang="hr-HR" i="1" dirty="0" err="1" smtClean="0"/>
              <a:t>Vega</a:t>
            </a:r>
            <a:r>
              <a:rPr lang="hr-HR" i="1" dirty="0" smtClean="0"/>
              <a:t> 200, </a:t>
            </a:r>
            <a:r>
              <a:rPr lang="hr-HR" dirty="0" smtClean="0"/>
              <a:t>1968.</a:t>
            </a:r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2954421" y="472514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 V. </a:t>
            </a:r>
            <a:r>
              <a:rPr lang="hr-HR" dirty="0" err="1" smtClean="0"/>
              <a:t>Vasarely</a:t>
            </a:r>
            <a:r>
              <a:rPr lang="hr-HR" dirty="0" smtClean="0"/>
              <a:t>, </a:t>
            </a:r>
            <a:r>
              <a:rPr lang="hr-HR" i="1" dirty="0" err="1" smtClean="0"/>
              <a:t>Vega</a:t>
            </a:r>
            <a:r>
              <a:rPr lang="hr-HR" i="1" dirty="0" smtClean="0"/>
              <a:t>, </a:t>
            </a:r>
            <a:r>
              <a:rPr lang="hr-HR" dirty="0" smtClean="0"/>
              <a:t>1970.</a:t>
            </a:r>
            <a:endParaRPr lang="hr-HR" dirty="0"/>
          </a:p>
        </p:txBody>
      </p:sp>
      <p:sp>
        <p:nvSpPr>
          <p:cNvPr id="9" name="TekstniOkvir 8"/>
          <p:cNvSpPr txBox="1"/>
          <p:nvPr/>
        </p:nvSpPr>
        <p:spPr>
          <a:xfrm>
            <a:off x="5940152" y="630932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 V. </a:t>
            </a:r>
            <a:r>
              <a:rPr lang="hr-HR" dirty="0" err="1" smtClean="0"/>
              <a:t>Vasarely</a:t>
            </a:r>
            <a:r>
              <a:rPr lang="hr-HR" dirty="0" smtClean="0"/>
              <a:t>, </a:t>
            </a:r>
            <a:r>
              <a:rPr lang="hr-HR" i="1" dirty="0" smtClean="0"/>
              <a:t>Ion, 1969.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5609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435280" cy="1589038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LINEARNA PERSPEKTIVA S JEDNIM OČIŠTEM, 7. R</a:t>
            </a:r>
            <a:endParaRPr lang="hr-HR" sz="3200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821051" cy="4929411"/>
          </a:xfrm>
        </p:spPr>
      </p:pic>
    </p:spTree>
    <p:extLst>
      <p:ext uri="{BB962C8B-B14F-4D97-AF65-F5344CB8AC3E}">
        <p14:creationId xmlns:p14="http://schemas.microsoft.com/office/powerpoint/2010/main" val="226644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6368" y="76963"/>
            <a:ext cx="7571184" cy="692696"/>
          </a:xfrm>
        </p:spPr>
        <p:txBody>
          <a:bodyPr>
            <a:noAutofit/>
          </a:bodyPr>
          <a:lstStyle/>
          <a:p>
            <a:pPr algn="l"/>
            <a:r>
              <a:rPr lang="hr-HR" sz="2800" dirty="0" smtClean="0"/>
              <a:t>Vizualni radovi: gvaš, 7.r</a:t>
            </a:r>
            <a:br>
              <a:rPr lang="hr-HR" sz="2800" dirty="0" smtClean="0"/>
            </a:br>
            <a:r>
              <a:rPr lang="hr-HR" sz="2800" dirty="0" smtClean="0"/>
              <a:t>IKT: </a:t>
            </a:r>
            <a:r>
              <a:rPr lang="hr-HR" sz="2800" dirty="0" err="1" smtClean="0"/>
              <a:t>Gif</a:t>
            </a:r>
            <a:r>
              <a:rPr lang="hr-HR" sz="2800" dirty="0" smtClean="0"/>
              <a:t> aplikacije-animacija postizanja 3d iluzije</a:t>
            </a:r>
            <a:endParaRPr lang="hr-HR" sz="2800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47253"/>
            <a:ext cx="3028310" cy="3157811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769659"/>
            <a:ext cx="4337840" cy="323540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08" y="4128206"/>
            <a:ext cx="4509344" cy="251992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28206"/>
            <a:ext cx="3110483" cy="261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4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9" y="764704"/>
            <a:ext cx="9001086" cy="5030019"/>
          </a:xfrm>
        </p:spPr>
      </p:pic>
      <p:sp>
        <p:nvSpPr>
          <p:cNvPr id="5" name="TekstniOkvir 4"/>
          <p:cNvSpPr txBox="1"/>
          <p:nvPr/>
        </p:nvSpPr>
        <p:spPr>
          <a:xfrm>
            <a:off x="107504" y="590863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Op</a:t>
            </a:r>
            <a:r>
              <a:rPr lang="hr-HR" dirty="0" smtClean="0"/>
              <a:t> </a:t>
            </a:r>
            <a:r>
              <a:rPr lang="hr-HR" dirty="0" err="1" smtClean="0"/>
              <a:t>art</a:t>
            </a:r>
            <a:r>
              <a:rPr lang="hr-HR" dirty="0" smtClean="0"/>
              <a:t> iluzija u prostoru </a:t>
            </a:r>
            <a:r>
              <a:rPr lang="hr-HR" dirty="0" smtClean="0"/>
              <a:t>škole.  Zidovi, stropovi, podovi kao potencijalna mjesta za realizaciju  optičkih ideja i njihova uloga u vizualnom  i društvenom potencijalu(društvene igre)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0000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 smtClean="0"/>
              <a:t>Međupredmetna</a:t>
            </a:r>
            <a:r>
              <a:rPr lang="hr-HR" dirty="0" smtClean="0"/>
              <a:t> suradnja učitelja matematike </a:t>
            </a:r>
            <a:r>
              <a:rPr lang="hr-HR" dirty="0" smtClean="0"/>
              <a:t>i likovne kulture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r-HR" sz="1600" b="1" dirty="0" smtClean="0"/>
              <a:t>Ishod</a:t>
            </a:r>
            <a:r>
              <a:rPr lang="hr-HR" sz="1600" dirty="0" smtClean="0"/>
              <a:t>i </a:t>
            </a:r>
            <a:r>
              <a:rPr lang="hr-HR" sz="1600" b="1" dirty="0" smtClean="0"/>
              <a:t>za 7. razred </a:t>
            </a:r>
            <a:r>
              <a:rPr lang="hr-HR" sz="1600" dirty="0" smtClean="0"/>
              <a:t>: </a:t>
            </a:r>
            <a:r>
              <a:rPr lang="hr-HR" sz="1600" dirty="0" smtClean="0"/>
              <a:t>Istraživanje različitih oblika likovnog izražavanja, promišljanje o optičkoj umjetnosti kao obliku matematičkog i likovnog izražavanja, istraživanje obilježja umjetnosti </a:t>
            </a:r>
            <a:r>
              <a:rPr lang="hr-HR" sz="1600" dirty="0" err="1" smtClean="0"/>
              <a:t>Victora</a:t>
            </a:r>
            <a:r>
              <a:rPr lang="hr-HR" sz="1600" dirty="0" smtClean="0"/>
              <a:t> </a:t>
            </a:r>
            <a:r>
              <a:rPr lang="hr-HR" sz="1600" dirty="0" err="1" smtClean="0"/>
              <a:t>Vasarelyja</a:t>
            </a:r>
            <a:r>
              <a:rPr lang="hr-HR" sz="1600" dirty="0" smtClean="0"/>
              <a:t>, prosuđivanje utjecaja novih tehnologija na optičku umjetnost, interpretacija optičke umjetnosti i njezina primjena u stvaralaštvu </a:t>
            </a:r>
            <a:r>
              <a:rPr lang="hr-HR" sz="1600" dirty="0" smtClean="0"/>
              <a:t>učenika</a:t>
            </a:r>
          </a:p>
          <a:p>
            <a:pPr marL="0" indent="0">
              <a:buNone/>
            </a:pPr>
            <a:endParaRPr lang="hr-HR" sz="1600" dirty="0" smtClean="0"/>
          </a:p>
          <a:p>
            <a:pPr marL="0" indent="0">
              <a:buNone/>
            </a:pPr>
            <a:r>
              <a:rPr lang="hr-HR" sz="1600" b="1" dirty="0" err="1" smtClean="0"/>
              <a:t>Međupredmetne</a:t>
            </a:r>
            <a:r>
              <a:rPr lang="hr-HR" sz="1600" b="1" dirty="0" smtClean="0"/>
              <a:t> teme: Povezanost ishoda OSR-</a:t>
            </a:r>
            <a:r>
              <a:rPr lang="hr-HR" sz="1600" dirty="0" smtClean="0"/>
              <a:t>Razvija osobne potencijale</a:t>
            </a:r>
            <a:r>
              <a:rPr lang="hr-HR" sz="1600" b="1" dirty="0" smtClean="0"/>
              <a:t>, UKU-</a:t>
            </a:r>
            <a:r>
              <a:rPr lang="hr-HR" sz="1600" dirty="0" smtClean="0"/>
              <a:t>Kreativno i kritičko mišljenje te </a:t>
            </a:r>
            <a:r>
              <a:rPr lang="hr-HR" sz="1600" dirty="0" err="1" smtClean="0"/>
              <a:t>samoprocijena</a:t>
            </a:r>
            <a:r>
              <a:rPr lang="hr-HR" sz="1600" dirty="0" smtClean="0"/>
              <a:t> </a:t>
            </a:r>
            <a:r>
              <a:rPr lang="hr-HR" sz="1600" dirty="0" smtClean="0"/>
              <a:t> </a:t>
            </a:r>
            <a:r>
              <a:rPr lang="hr-HR" sz="1600" dirty="0" smtClean="0"/>
              <a:t>realizacije ideje</a:t>
            </a:r>
            <a:r>
              <a:rPr lang="hr-HR" sz="1600" b="1" dirty="0" smtClean="0"/>
              <a:t>,  IKT- </a:t>
            </a:r>
            <a:r>
              <a:rPr lang="hr-HR" sz="1600" dirty="0" smtClean="0"/>
              <a:t>Učenik samostalno odabire digitalnu tehnologiju, </a:t>
            </a:r>
            <a:r>
              <a:rPr lang="hr-HR" sz="1600" b="1" dirty="0" smtClean="0"/>
              <a:t>IKT-</a:t>
            </a:r>
            <a:r>
              <a:rPr lang="hr-HR" sz="1600" dirty="0" smtClean="0"/>
              <a:t>Samostalno ili uz pomoć učitelja, istraživanje optičke </a:t>
            </a:r>
            <a:r>
              <a:rPr lang="hr-HR" sz="1600" dirty="0" smtClean="0"/>
              <a:t>umjetnosti,  </a:t>
            </a:r>
            <a:r>
              <a:rPr lang="hr-HR" sz="1600" b="1" dirty="0" smtClean="0"/>
              <a:t>POD</a:t>
            </a:r>
            <a:r>
              <a:rPr lang="hr-HR" sz="1600" dirty="0" smtClean="0"/>
              <a:t>- Primjenjuje inovativna, kreativna rješenja i upravlja </a:t>
            </a:r>
            <a:r>
              <a:rPr lang="hr-HR" sz="1600" dirty="0" smtClean="0"/>
              <a:t>vlastitim aktivnostima</a:t>
            </a:r>
            <a:r>
              <a:rPr lang="hr-HR" sz="1600" dirty="0" smtClean="0"/>
              <a:t>. </a:t>
            </a:r>
          </a:p>
          <a:p>
            <a:pPr marL="0" indent="0">
              <a:buNone/>
            </a:pPr>
            <a:endParaRPr lang="hr-HR" sz="1600" dirty="0" smtClean="0"/>
          </a:p>
          <a:p>
            <a:pPr marL="0" indent="0">
              <a:buNone/>
            </a:pPr>
            <a:r>
              <a:rPr lang="hr-HR" sz="1600" b="1" dirty="0" smtClean="0"/>
              <a:t>Ključni pojmovi: </a:t>
            </a:r>
            <a:r>
              <a:rPr lang="hr-HR" sz="1600" dirty="0" smtClean="0"/>
              <a:t>konstrukcija mnogokuta, linearna perspektiva, harmonijski niz, optička </a:t>
            </a:r>
            <a:r>
              <a:rPr lang="hr-HR" sz="1600" dirty="0" smtClean="0"/>
              <a:t>iluzija</a:t>
            </a:r>
          </a:p>
          <a:p>
            <a:pPr marL="0" indent="0">
              <a:buNone/>
            </a:pPr>
            <a:endParaRPr lang="hr-HR" sz="1600" dirty="0" smtClean="0"/>
          </a:p>
          <a:p>
            <a:pPr marL="0" indent="0">
              <a:buNone/>
            </a:pPr>
            <a:r>
              <a:rPr lang="hr-HR" sz="1600" b="1" dirty="0" smtClean="0"/>
              <a:t>Strukturalna korelacija: </a:t>
            </a:r>
            <a:r>
              <a:rPr lang="hr-HR" sz="1600" dirty="0" smtClean="0"/>
              <a:t>Matematika-konstrukcija mnogokuta (MATOŠ C.7.1.)</a:t>
            </a:r>
          </a:p>
          <a:p>
            <a:pPr marL="0" indent="0">
              <a:buNone/>
            </a:pPr>
            <a:r>
              <a:rPr lang="hr-HR" sz="1600" dirty="0" smtClean="0"/>
              <a:t>Likovna kultura: tonska gradacija boja, kontrast boja, harmonija </a:t>
            </a:r>
            <a:r>
              <a:rPr lang="hr-HR" sz="1600" dirty="0" smtClean="0"/>
              <a:t>boja, linearna perspektiva</a:t>
            </a:r>
            <a:endParaRPr lang="hr-HR" sz="1600" dirty="0" smtClean="0"/>
          </a:p>
          <a:p>
            <a:pPr marL="0" indent="0">
              <a:buNone/>
            </a:pPr>
            <a:r>
              <a:rPr lang="hr-HR" sz="1600" dirty="0" smtClean="0"/>
              <a:t>Hrvatski jezik (HJ OŠ C.7.3. Učenik posjećuje kulturne događaje u fizičkom i virtualnom okružju) </a:t>
            </a:r>
            <a:endParaRPr lang="hr-HR" sz="1600" dirty="0" smtClean="0"/>
          </a:p>
          <a:p>
            <a:pPr marL="0" indent="0">
              <a:buNone/>
            </a:pPr>
            <a:endParaRPr lang="hr-HR" sz="1600" dirty="0" smtClean="0"/>
          </a:p>
          <a:p>
            <a:pPr marL="0" indent="0">
              <a:buNone/>
            </a:pPr>
            <a:r>
              <a:rPr lang="hr-HR" sz="1600" b="1" dirty="0" smtClean="0"/>
              <a:t>Korelacija među nastavnim predmetima: </a:t>
            </a:r>
            <a:r>
              <a:rPr lang="hr-HR" sz="1600" dirty="0" smtClean="0"/>
              <a:t>interdisciplinarnost, primjeri iz umjetnosti, primjeri iz geometrije, primjeri u nastavi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69397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PRIBOR za konstruiranje mnogokuta (rad na matematici)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3" y="1600200"/>
            <a:ext cx="8089473" cy="4525963"/>
          </a:xfrm>
        </p:spPr>
      </p:pic>
    </p:spTree>
    <p:extLst>
      <p:ext uri="{BB962C8B-B14F-4D97-AF65-F5344CB8AC3E}">
        <p14:creationId xmlns:p14="http://schemas.microsoft.com/office/powerpoint/2010/main" val="27689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34555"/>
            <a:ext cx="1306039" cy="2337123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80728"/>
            <a:ext cx="4315968" cy="240792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789040"/>
            <a:ext cx="4968240" cy="277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9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3" y="1600200"/>
            <a:ext cx="8089473" cy="4525963"/>
          </a:xfrm>
        </p:spPr>
      </p:pic>
    </p:spTree>
    <p:extLst>
      <p:ext uri="{BB962C8B-B14F-4D97-AF65-F5344CB8AC3E}">
        <p14:creationId xmlns:p14="http://schemas.microsoft.com/office/powerpoint/2010/main" val="413289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26064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hr-HR" sz="2800" dirty="0"/>
              <a:t>Rad na nastavi lik. </a:t>
            </a:r>
            <a:r>
              <a:rPr lang="hr-HR" sz="2800" dirty="0" smtClean="0"/>
              <a:t>kulture</a:t>
            </a:r>
            <a:br>
              <a:rPr lang="hr-HR" sz="2800" dirty="0" smtClean="0"/>
            </a:br>
            <a:r>
              <a:rPr lang="hr-HR" sz="2800" dirty="0" smtClean="0"/>
              <a:t>Lik</a:t>
            </a:r>
            <a:r>
              <a:rPr lang="hr-HR" sz="2800" dirty="0" smtClean="0"/>
              <a:t>. tehnika po izboru(</a:t>
            </a:r>
            <a:r>
              <a:rPr lang="hr-HR" sz="2800" dirty="0" err="1" smtClean="0"/>
              <a:t>aqvarel</a:t>
            </a:r>
            <a:r>
              <a:rPr lang="hr-HR" sz="2800" dirty="0" smtClean="0"/>
              <a:t>, drvene boje, tempera…)</a:t>
            </a:r>
            <a:br>
              <a:rPr lang="hr-HR" sz="2800" dirty="0" smtClean="0"/>
            </a:br>
            <a:r>
              <a:rPr lang="hr-HR" sz="2800" dirty="0" smtClean="0"/>
              <a:t>stvaranje tonske skale, kontrast boja(RAZLIČITO), harmonija boja(SLIČNO)</a:t>
            </a:r>
            <a:endParaRPr lang="hr-HR" sz="2800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2920077" cy="5229200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2880320" cy="51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1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1601565"/>
            <a:ext cx="8095488" cy="4523232"/>
          </a:xfrm>
        </p:spPr>
      </p:pic>
    </p:spTree>
    <p:extLst>
      <p:ext uri="{BB962C8B-B14F-4D97-AF65-F5344CB8AC3E}">
        <p14:creationId xmlns:p14="http://schemas.microsoft.com/office/powerpoint/2010/main" val="374216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1601565"/>
            <a:ext cx="8095488" cy="4523232"/>
          </a:xfrm>
        </p:spPr>
      </p:pic>
    </p:spTree>
    <p:extLst>
      <p:ext uri="{BB962C8B-B14F-4D97-AF65-F5344CB8AC3E}">
        <p14:creationId xmlns:p14="http://schemas.microsoft.com/office/powerpoint/2010/main" val="78961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1601565"/>
            <a:ext cx="8095488" cy="4523232"/>
          </a:xfrm>
        </p:spPr>
      </p:pic>
    </p:spTree>
    <p:extLst>
      <p:ext uri="{BB962C8B-B14F-4D97-AF65-F5344CB8AC3E}">
        <p14:creationId xmlns:p14="http://schemas.microsoft.com/office/powerpoint/2010/main" val="275572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1601565"/>
            <a:ext cx="8095488" cy="4523232"/>
          </a:xfrm>
        </p:spPr>
      </p:pic>
    </p:spTree>
    <p:extLst>
      <p:ext uri="{BB962C8B-B14F-4D97-AF65-F5344CB8AC3E}">
        <p14:creationId xmlns:p14="http://schemas.microsoft.com/office/powerpoint/2010/main" val="193485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49696"/>
            <a:ext cx="3887203" cy="6957392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3834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6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Odgojno-obrazovni ishodi u likovnoj kulturi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2000" b="1" dirty="0" smtClean="0"/>
              <a:t>       A domena(stvaralaštvo i produktivnost)</a:t>
            </a:r>
          </a:p>
          <a:p>
            <a:r>
              <a:rPr lang="hr-HR" sz="1800" dirty="0" smtClean="0"/>
              <a:t>OŠ LK A.7.1. Učenik/</a:t>
            </a:r>
            <a:r>
              <a:rPr lang="hr-HR" sz="1800" dirty="0" err="1" smtClean="0"/>
              <a:t>ca</a:t>
            </a:r>
            <a:r>
              <a:rPr lang="hr-HR" sz="1800" dirty="0" smtClean="0"/>
              <a:t> istražuje i interpretira različite sadržaje oblikujući ideje koje izražava služeći se likovnim i </a:t>
            </a:r>
            <a:r>
              <a:rPr lang="hr-HR" sz="1800" dirty="0" err="1" smtClean="0"/>
              <a:t>vizuanim</a:t>
            </a:r>
            <a:r>
              <a:rPr lang="hr-HR" sz="1800" dirty="0" smtClean="0"/>
              <a:t> jezikom. </a:t>
            </a:r>
          </a:p>
          <a:p>
            <a:r>
              <a:rPr lang="hr-HR" sz="1800" dirty="0" smtClean="0"/>
              <a:t>OŠ LK A.7.2. Učenik/</a:t>
            </a:r>
            <a:r>
              <a:rPr lang="hr-HR" sz="1800" dirty="0" err="1" smtClean="0"/>
              <a:t>ca</a:t>
            </a:r>
            <a:r>
              <a:rPr lang="hr-HR" sz="1800" dirty="0" smtClean="0"/>
              <a:t> demonstrira fine motoričke vještine eksperimentirajući i varirajući različite likovne materijale i postupke u vlastitom likovnom izražavanju. </a:t>
            </a:r>
          </a:p>
          <a:p>
            <a:r>
              <a:rPr lang="hr-HR" sz="1800" dirty="0" smtClean="0"/>
              <a:t>OŠ A.7.3. Učenik/</a:t>
            </a:r>
            <a:r>
              <a:rPr lang="hr-HR" sz="1800" dirty="0" err="1" smtClean="0"/>
              <a:t>ca</a:t>
            </a:r>
            <a:r>
              <a:rPr lang="hr-HR" sz="1800" dirty="0" smtClean="0"/>
              <a:t> u vlastitom izražavanju koristi tehničke i izražajne mogućnosti </a:t>
            </a:r>
            <a:r>
              <a:rPr lang="hr-HR" sz="1800" dirty="0" err="1" smtClean="0"/>
              <a:t>novomedijskih</a:t>
            </a:r>
            <a:r>
              <a:rPr lang="hr-HR" sz="1800" dirty="0" smtClean="0"/>
              <a:t> tehnologija. </a:t>
            </a:r>
          </a:p>
          <a:p>
            <a:pPr marL="0" indent="0">
              <a:buNone/>
            </a:pPr>
            <a:r>
              <a:rPr lang="hr-HR" sz="2000" b="1" dirty="0"/>
              <a:t> </a:t>
            </a:r>
            <a:r>
              <a:rPr lang="hr-HR" sz="2000" b="1" dirty="0" smtClean="0"/>
              <a:t>      B domena (doživljaj i kritički stav)</a:t>
            </a:r>
          </a:p>
          <a:p>
            <a:r>
              <a:rPr lang="hr-HR" sz="1800" dirty="0" smtClean="0"/>
              <a:t>OŠ LK B.7.2. Učenik/</a:t>
            </a:r>
            <a:r>
              <a:rPr lang="hr-HR" sz="1800" dirty="0" err="1" smtClean="0"/>
              <a:t>ca</a:t>
            </a:r>
            <a:r>
              <a:rPr lang="hr-HR" sz="1800" dirty="0" smtClean="0"/>
              <a:t> opisuje i uspoređuje svoj likovni ili vizualni rad i radove drugih </a:t>
            </a:r>
            <a:r>
              <a:rPr lang="hr-HR" sz="1800" dirty="0" smtClean="0"/>
              <a:t>učenika, </a:t>
            </a:r>
            <a:r>
              <a:rPr lang="hr-HR" sz="1800" dirty="0" smtClean="0"/>
              <a:t>promišlja </a:t>
            </a:r>
            <a:r>
              <a:rPr lang="hr-HR" sz="1800" dirty="0" smtClean="0"/>
              <a:t> o stvaralačkom procesu </a:t>
            </a:r>
            <a:r>
              <a:rPr lang="hr-HR" sz="1800" dirty="0" smtClean="0"/>
              <a:t>te ukazuje na moguće promjene prvobitnih rješenja</a:t>
            </a:r>
          </a:p>
        </p:txBody>
      </p:sp>
    </p:spTree>
    <p:extLst>
      <p:ext uri="{BB962C8B-B14F-4D97-AF65-F5344CB8AC3E}">
        <p14:creationId xmlns:p14="http://schemas.microsoft.com/office/powerpoint/2010/main" val="234689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338"/>
          </a:xfrm>
        </p:spPr>
        <p:txBody>
          <a:bodyPr>
            <a:normAutofit/>
          </a:bodyPr>
          <a:lstStyle/>
          <a:p>
            <a:r>
              <a:rPr lang="hr-HR" sz="2400" b="1" dirty="0" smtClean="0">
                <a:solidFill>
                  <a:srgbClr val="C00000"/>
                </a:solidFill>
              </a:rPr>
              <a:t>Matematika i likovna umjetnost; sloboda i univerzalna ljepota</a:t>
            </a:r>
            <a:endParaRPr lang="hr-HR" sz="2400" b="1" dirty="0">
              <a:solidFill>
                <a:srgbClr val="C0000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889976"/>
            <a:ext cx="2304256" cy="258364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796440"/>
            <a:ext cx="3398565" cy="2770717"/>
          </a:xfrm>
          <a:prstGeom prst="rect">
            <a:avLst/>
          </a:prstGeom>
        </p:spPr>
      </p:pic>
      <p:pic>
        <p:nvPicPr>
          <p:cNvPr id="11" name="Rezervirano mjesto sadržaja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645024"/>
            <a:ext cx="3131774" cy="3071337"/>
          </a:xfrm>
        </p:spPr>
      </p:pic>
      <p:sp>
        <p:nvSpPr>
          <p:cNvPr id="12" name="TekstniOkvir 11"/>
          <p:cNvSpPr txBox="1"/>
          <p:nvPr/>
        </p:nvSpPr>
        <p:spPr>
          <a:xfrm>
            <a:off x="395536" y="3473624"/>
            <a:ext cx="2801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 smtClean="0"/>
              <a:t>Vermer</a:t>
            </a:r>
            <a:r>
              <a:rPr lang="hr-HR" b="1" dirty="0" smtClean="0"/>
              <a:t> van </a:t>
            </a:r>
            <a:r>
              <a:rPr lang="hr-HR" b="1" dirty="0" err="1"/>
              <a:t>D</a:t>
            </a:r>
            <a:r>
              <a:rPr lang="hr-HR" b="1" dirty="0" err="1" smtClean="0"/>
              <a:t>elft</a:t>
            </a:r>
            <a:r>
              <a:rPr lang="hr-HR" dirty="0" smtClean="0"/>
              <a:t>, </a:t>
            </a:r>
            <a:r>
              <a:rPr lang="hr-HR" i="1" dirty="0" smtClean="0"/>
              <a:t>Mljekarica, </a:t>
            </a:r>
            <a:r>
              <a:rPr lang="hr-HR" dirty="0" smtClean="0"/>
              <a:t>17.st</a:t>
            </a:r>
            <a:endParaRPr lang="hr-HR" dirty="0"/>
          </a:p>
        </p:txBody>
      </p:sp>
      <p:sp>
        <p:nvSpPr>
          <p:cNvPr id="13" name="TekstniOkvir 12"/>
          <p:cNvSpPr txBox="1"/>
          <p:nvPr/>
        </p:nvSpPr>
        <p:spPr>
          <a:xfrm>
            <a:off x="6012160" y="3473624"/>
            <a:ext cx="246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Panteon</a:t>
            </a:r>
            <a:r>
              <a:rPr lang="hr-HR" dirty="0" smtClean="0"/>
              <a:t>, Rim, 2. st. </a:t>
            </a:r>
            <a:r>
              <a:rPr lang="hr-HR" dirty="0" err="1" smtClean="0"/>
              <a:t>pos</a:t>
            </a:r>
            <a:r>
              <a:rPr lang="hr-HR" dirty="0" smtClean="0"/>
              <a:t>. Krista</a:t>
            </a:r>
            <a:endParaRPr lang="hr-HR" dirty="0"/>
          </a:p>
        </p:txBody>
      </p:sp>
      <p:sp>
        <p:nvSpPr>
          <p:cNvPr id="14" name="TekstniOkvir 13"/>
          <p:cNvSpPr txBox="1"/>
          <p:nvPr/>
        </p:nvSpPr>
        <p:spPr>
          <a:xfrm>
            <a:off x="6012160" y="6093296"/>
            <a:ext cx="313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 smtClean="0"/>
              <a:t>Lorenzo</a:t>
            </a:r>
            <a:r>
              <a:rPr lang="hr-HR" b="1" dirty="0" smtClean="0"/>
              <a:t> </a:t>
            </a:r>
            <a:r>
              <a:rPr lang="hr-HR" b="1" dirty="0" err="1" smtClean="0"/>
              <a:t>Ghiberti</a:t>
            </a:r>
            <a:r>
              <a:rPr lang="hr-HR" b="1" dirty="0" smtClean="0"/>
              <a:t>, </a:t>
            </a:r>
            <a:r>
              <a:rPr lang="hr-HR" i="1" dirty="0" smtClean="0"/>
              <a:t>Vrata raja,15</a:t>
            </a:r>
            <a:r>
              <a:rPr lang="hr-HR" dirty="0" smtClean="0"/>
              <a:t>. st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9614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559580" cy="295232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118" y="115636"/>
            <a:ext cx="2582548" cy="330248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91121"/>
            <a:ext cx="4582328" cy="302433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69" y="3591450"/>
            <a:ext cx="2349574" cy="3026655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827584" y="2571274"/>
            <a:ext cx="345638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r-HR" sz="4800" b="1" dirty="0" smtClean="0">
                <a:solidFill>
                  <a:srgbClr val="FF0000"/>
                </a:solidFill>
              </a:rPr>
              <a:t>ZLATNI   REZ</a:t>
            </a:r>
            <a:endParaRPr lang="hr-HR" sz="4800" b="1" dirty="0">
              <a:solidFill>
                <a:srgbClr val="FF0000"/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4992572" y="2571274"/>
            <a:ext cx="415142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r-HR" sz="4000" b="1" dirty="0" smtClean="0">
                <a:solidFill>
                  <a:srgbClr val="FF0000"/>
                </a:solidFill>
              </a:rPr>
              <a:t>OMJER I RAZMJER</a:t>
            </a:r>
            <a:endParaRPr lang="hr-HR" sz="4000" b="1" dirty="0">
              <a:solidFill>
                <a:srgbClr val="FF0000"/>
              </a:solidFill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0" y="5805264"/>
            <a:ext cx="9144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 smtClean="0">
                <a:solidFill>
                  <a:srgbClr val="FF0000"/>
                </a:solidFill>
              </a:rPr>
              <a:t>LINEARNA, GEOMETRIJSKA PERSPEKTIVA S JEDNIM I DVA OČIŠTA</a:t>
            </a:r>
            <a:endParaRPr lang="hr-HR" sz="3600" b="1" dirty="0">
              <a:solidFill>
                <a:srgbClr val="FF0000"/>
              </a:solidFill>
            </a:endParaRPr>
          </a:p>
        </p:txBody>
      </p:sp>
      <p:sp>
        <p:nvSpPr>
          <p:cNvPr id="12" name="TekstniOkvir 11"/>
          <p:cNvSpPr txBox="1"/>
          <p:nvPr/>
        </p:nvSpPr>
        <p:spPr>
          <a:xfrm>
            <a:off x="251520" y="314096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Partenon, Grčka, 5. st. pr. Krsta</a:t>
            </a:r>
            <a:endParaRPr lang="hr-HR" b="1" dirty="0"/>
          </a:p>
        </p:txBody>
      </p:sp>
      <p:sp>
        <p:nvSpPr>
          <p:cNvPr id="13" name="TekstniOkvir 12"/>
          <p:cNvSpPr txBox="1"/>
          <p:nvPr/>
        </p:nvSpPr>
        <p:spPr>
          <a:xfrm>
            <a:off x="4992572" y="3279160"/>
            <a:ext cx="4151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 smtClean="0"/>
              <a:t>Kopljonoša</a:t>
            </a:r>
            <a:r>
              <a:rPr lang="hr-HR" b="1" dirty="0" smtClean="0"/>
              <a:t>, </a:t>
            </a:r>
            <a:r>
              <a:rPr lang="hr-HR" b="1" dirty="0" err="1" smtClean="0"/>
              <a:t>Poliklet</a:t>
            </a:r>
            <a:r>
              <a:rPr lang="hr-HR" b="1" dirty="0" smtClean="0"/>
              <a:t>, 5. st. prije Krista</a:t>
            </a:r>
            <a:endParaRPr lang="hr-HR" b="1" dirty="0"/>
          </a:p>
        </p:txBody>
      </p:sp>
      <p:sp>
        <p:nvSpPr>
          <p:cNvPr id="14" name="TekstniOkvir 13"/>
          <p:cNvSpPr txBox="1"/>
          <p:nvPr/>
        </p:nvSpPr>
        <p:spPr>
          <a:xfrm>
            <a:off x="323528" y="6515457"/>
            <a:ext cx="466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Atenska škola, Rafael, 15. st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50687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60648"/>
            <a:ext cx="3083396" cy="3083396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66" y="260648"/>
            <a:ext cx="4470657" cy="309634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55" y="3573016"/>
            <a:ext cx="5988521" cy="3397499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413372" y="2492896"/>
            <a:ext cx="4398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 smtClean="0">
                <a:solidFill>
                  <a:srgbClr val="FF0000"/>
                </a:solidFill>
              </a:rPr>
              <a:t>OSNA SIMETRIJA</a:t>
            </a:r>
            <a:endParaRPr lang="hr-HR" sz="4000" b="1" dirty="0">
              <a:solidFill>
                <a:srgbClr val="FF0000"/>
              </a:solidFill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5436096" y="2564904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 smtClean="0">
                <a:solidFill>
                  <a:srgbClr val="FF0000"/>
                </a:solidFill>
              </a:rPr>
              <a:t>ROTACIJA</a:t>
            </a:r>
            <a:endParaRPr lang="hr-HR" sz="4000" b="1" dirty="0">
              <a:solidFill>
                <a:srgbClr val="FF0000"/>
              </a:solidFill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2339752" y="5589240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 smtClean="0">
                <a:solidFill>
                  <a:srgbClr val="FF0000"/>
                </a:solidFill>
              </a:rPr>
              <a:t>TRANSLACIJA</a:t>
            </a:r>
            <a:endParaRPr lang="hr-HR" sz="4000" b="1" dirty="0">
              <a:solidFill>
                <a:srgbClr val="FF0000"/>
              </a:solidFill>
            </a:endParaRPr>
          </a:p>
        </p:txBody>
      </p:sp>
      <p:cxnSp>
        <p:nvCxnSpPr>
          <p:cNvPr id="10" name="Ravni poveznik 9"/>
          <p:cNvCxnSpPr>
            <a:stCxn id="7" idx="2"/>
            <a:endCxn id="5" idx="0"/>
          </p:cNvCxnSpPr>
          <p:nvPr/>
        </p:nvCxnSpPr>
        <p:spPr>
          <a:xfrm flipH="1" flipV="1">
            <a:off x="2612695" y="260648"/>
            <a:ext cx="1" cy="29401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Kružna strelica 10"/>
          <p:cNvSpPr/>
          <p:nvPr/>
        </p:nvSpPr>
        <p:spPr>
          <a:xfrm>
            <a:off x="6372200" y="764704"/>
            <a:ext cx="1338076" cy="720080"/>
          </a:xfrm>
          <a:prstGeom prst="circular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cxnSp>
        <p:nvCxnSpPr>
          <p:cNvPr id="13" name="Ravni poveznik sa strelicom 12"/>
          <p:cNvCxnSpPr/>
          <p:nvPr/>
        </p:nvCxnSpPr>
        <p:spPr>
          <a:xfrm>
            <a:off x="3203848" y="4797152"/>
            <a:ext cx="864096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1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59832" y="404664"/>
            <a:ext cx="5626968" cy="1012974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84784"/>
            <a:ext cx="2386486" cy="424847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351564"/>
            <a:ext cx="2448272" cy="435846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2358214" cy="4198140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562106" y="5842138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Izrada različitih motiva u  simetričnim odnosima, lik. grafička tehnika: suha igla</a:t>
            </a:r>
          </a:p>
        </p:txBody>
      </p:sp>
    </p:spTree>
    <p:extLst>
      <p:ext uri="{BB962C8B-B14F-4D97-AF65-F5344CB8AC3E}">
        <p14:creationId xmlns:p14="http://schemas.microsoft.com/office/powerpoint/2010/main" val="34094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PROPORCIJSKI NIZ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96752"/>
            <a:ext cx="5700122" cy="5244112"/>
          </a:xfrm>
        </p:spPr>
      </p:pic>
      <p:sp>
        <p:nvSpPr>
          <p:cNvPr id="5" name="TekstniOkvir 4"/>
          <p:cNvSpPr txBox="1"/>
          <p:nvPr/>
        </p:nvSpPr>
        <p:spPr>
          <a:xfrm>
            <a:off x="1763688" y="645333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smtClean="0"/>
              <a:t>Kupola plave džamije</a:t>
            </a:r>
            <a:r>
              <a:rPr lang="hr-HR" dirty="0" smtClean="0"/>
              <a:t>, Bagdad, 9. st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7151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315416"/>
            <a:ext cx="4073810" cy="7289977"/>
          </a:xfrm>
        </p:spPr>
      </p:pic>
      <p:sp>
        <p:nvSpPr>
          <p:cNvPr id="6" name="TekstniOkvir 5"/>
          <p:cNvSpPr txBox="1"/>
          <p:nvPr/>
        </p:nvSpPr>
        <p:spPr>
          <a:xfrm>
            <a:off x="4792425" y="514555"/>
            <a:ext cx="38884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b="1" dirty="0" smtClean="0">
                <a:solidFill>
                  <a:srgbClr val="C00000"/>
                </a:solidFill>
              </a:rPr>
              <a:t>LJEPOTA</a:t>
            </a:r>
          </a:p>
          <a:p>
            <a:pPr algn="ctr"/>
            <a:r>
              <a:rPr lang="hr-HR" sz="4000" b="1" dirty="0" smtClean="0">
                <a:solidFill>
                  <a:srgbClr val="00B050"/>
                </a:solidFill>
              </a:rPr>
              <a:t>JEDNOSTAVNOST</a:t>
            </a:r>
          </a:p>
          <a:p>
            <a:pPr algn="ctr"/>
            <a:r>
              <a:rPr lang="hr-HR" sz="4000" b="1" dirty="0" smtClean="0">
                <a:solidFill>
                  <a:srgbClr val="00B050"/>
                </a:solidFill>
              </a:rPr>
              <a:t>SIMETRIJA</a:t>
            </a:r>
          </a:p>
          <a:p>
            <a:pPr algn="ctr"/>
            <a:r>
              <a:rPr lang="hr-HR" sz="4000" b="1" dirty="0" smtClean="0">
                <a:solidFill>
                  <a:srgbClr val="00B050"/>
                </a:solidFill>
              </a:rPr>
              <a:t>HARMONIJA </a:t>
            </a:r>
          </a:p>
          <a:p>
            <a:pPr algn="ctr"/>
            <a:r>
              <a:rPr lang="hr-HR" sz="4000" b="1" dirty="0" smtClean="0">
                <a:solidFill>
                  <a:srgbClr val="00B050"/>
                </a:solidFill>
              </a:rPr>
              <a:t>RAVNOTEŽA</a:t>
            </a:r>
            <a:endParaRPr lang="hr-HR" sz="4000" b="1" dirty="0">
              <a:solidFill>
                <a:srgbClr val="00B050"/>
              </a:solidFill>
            </a:endParaRPr>
          </a:p>
        </p:txBody>
      </p:sp>
      <p:sp>
        <p:nvSpPr>
          <p:cNvPr id="7" name="Strelica dolje 6"/>
          <p:cNvSpPr/>
          <p:nvPr/>
        </p:nvSpPr>
        <p:spPr>
          <a:xfrm>
            <a:off x="6653050" y="369927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kstniOkvir 7"/>
          <p:cNvSpPr txBox="1"/>
          <p:nvPr/>
        </p:nvSpPr>
        <p:spPr>
          <a:xfrm>
            <a:off x="5076056" y="4941168"/>
            <a:ext cx="37444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 </a:t>
            </a:r>
            <a:r>
              <a:rPr lang="hr-HR" sz="4000" b="1" dirty="0" smtClean="0">
                <a:solidFill>
                  <a:srgbClr val="FF0000"/>
                </a:solidFill>
              </a:rPr>
              <a:t>ELEGANCIJA </a:t>
            </a:r>
          </a:p>
          <a:p>
            <a:pPr algn="ctr"/>
            <a:r>
              <a:rPr lang="hr-HR" dirty="0" smtClean="0"/>
              <a:t>IZRAŽENA NEPROMJENJIVA ISTINA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4484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589</Words>
  <Application>Microsoft Office PowerPoint</Application>
  <PresentationFormat>Prikaz na zaslonu (4:3)</PresentationFormat>
  <Paragraphs>84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29" baseType="lpstr">
      <vt:lpstr>Tema sustava Office</vt:lpstr>
      <vt:lpstr>PowerPointova prezentacija</vt:lpstr>
      <vt:lpstr>Međupredmetna suradnja učitelja matematike i likovne kulture</vt:lpstr>
      <vt:lpstr>Odgojno-obrazovni ishodi u likovnoj kulturi</vt:lpstr>
      <vt:lpstr>Matematika i likovna umjetnost; sloboda i univerzalna ljepota</vt:lpstr>
      <vt:lpstr>PowerPointova prezentacija</vt:lpstr>
      <vt:lpstr>PowerPointova prezentacija</vt:lpstr>
      <vt:lpstr>PowerPointova prezentacija</vt:lpstr>
      <vt:lpstr>PROPORCIJSKI NIZ</vt:lpstr>
      <vt:lpstr>PowerPointova prezentacija</vt:lpstr>
      <vt:lpstr>PowerPointova prezentacija</vt:lpstr>
      <vt:lpstr>   ARITMETIČKI NIZ</vt:lpstr>
      <vt:lpstr>PowerPointova prezentacija</vt:lpstr>
      <vt:lpstr>Harmonijski  niz</vt:lpstr>
      <vt:lpstr>Omjer i razmjer, analogija Harmonijski niz, 7.r</vt:lpstr>
      <vt:lpstr>PowerPointova prezentacija</vt:lpstr>
      <vt:lpstr>PowerPointova prezentacija</vt:lpstr>
      <vt:lpstr>LINEARNA PERSPEKTIVA S JEDNIM OČIŠTEM, 7. R</vt:lpstr>
      <vt:lpstr>Vizualni radovi: gvaš, 7.r IKT: Gif aplikacije-animacija postizanja 3d iluzije</vt:lpstr>
      <vt:lpstr>PowerPointova prezentacija</vt:lpstr>
      <vt:lpstr>PRIBOR za konstruiranje mnogokuta (rad na matematici)</vt:lpstr>
      <vt:lpstr>PowerPointova prezentacija</vt:lpstr>
      <vt:lpstr>PowerPointova prezentacija</vt:lpstr>
      <vt:lpstr>Rad na nastavi lik. kulture Lik. tehnika po izboru(aqvarel, drvene boje, tempera…) stvaranje tonske skale, kontrast boja(RAZLIČITO), harmonija boja(SLIČNO)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josefhellmesbereger</dc:creator>
  <cp:lastModifiedBy>Korisnik</cp:lastModifiedBy>
  <cp:revision>75</cp:revision>
  <dcterms:created xsi:type="dcterms:W3CDTF">2016-08-30T13:33:23Z</dcterms:created>
  <dcterms:modified xsi:type="dcterms:W3CDTF">2023-08-29T17:20:09Z</dcterms:modified>
</cp:coreProperties>
</file>